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71" r:id="rId6"/>
    <p:sldId id="261" r:id="rId7"/>
    <p:sldId id="262" r:id="rId8"/>
    <p:sldId id="263" r:id="rId9"/>
    <p:sldId id="272" r:id="rId10"/>
    <p:sldId id="264" r:id="rId11"/>
    <p:sldId id="265" r:id="rId12"/>
    <p:sldId id="273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1F1E3-96E9-0C36-206A-E3336E0E2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417B8-FC78-8976-A58A-C1A715237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E5A67-5CF2-60F7-B78D-9D95CC1B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3A79-3BDF-4E09-B7D4-2E602806DB44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EE66F-D1FB-E4D9-AD71-AC94D39F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52B1E-D198-7291-48C7-09D6479D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5A65-AA55-4C33-BBCA-A8AD341144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175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2B76-9A63-EE87-0C18-1A981823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52D8B1-02AD-337F-C11F-08EE42D77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E45E2-3691-D83F-F3C0-082EBE65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3A79-3BDF-4E09-B7D4-2E602806DB44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B8E14-B033-9ACC-BA59-E0E8EBE5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6C6DF-97AF-9784-D91A-B9EB790C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5A65-AA55-4C33-BBCA-A8AD341144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422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B391D0-72DE-F21C-E929-A4F362FDD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236CB-A543-775E-DD6C-C81B26794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4A09E-40CF-DABC-46D8-7DE03B4B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3A79-3BDF-4E09-B7D4-2E602806DB44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F1EE-FC2A-1B9D-610C-89E81876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E208C-7EBC-7B63-D73D-CFD44EC6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5A65-AA55-4C33-BBCA-A8AD341144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540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08FE0-1796-125F-A1E8-8BBCD44E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1ADD3-9059-3F48-7181-70F689230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BB177-8655-0AEE-4FCF-E0C345B2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3A79-3BDF-4E09-B7D4-2E602806DB44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39BD1-3576-1BFD-9754-0EA412FD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42B8B-6F9F-2AE0-CE82-252C8D1A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5A65-AA55-4C33-BBCA-A8AD341144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16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668A-8345-C346-60EF-2CE252C6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4F5AE-BF77-B0C0-21BF-E4A524FF9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524CB-7C9F-7401-97E3-74742A62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3A79-3BDF-4E09-B7D4-2E602806DB44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0423A-F55E-1002-5A9E-9852CCDF6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9BAEA-2E69-460D-EB03-CD4DCD21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5A65-AA55-4C33-BBCA-A8AD341144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614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174D-8333-EE60-6BCA-A059ABCF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F4ED6-0A4B-472F-09E7-3E38AA9B4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A464B-97E7-378B-17A0-E5B9A98AB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66B5D-5160-40A8-6AAE-0B60FA65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3A79-3BDF-4E09-B7D4-2E602806DB44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60AA0-A880-F755-A347-E5BB8702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8A125-6F78-15C8-D4ED-9974726E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5A65-AA55-4C33-BBCA-A8AD341144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53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EA6B-6B30-9498-667F-43F12829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5A564-C405-B7FE-9646-6E2F878FC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8E4A9-891B-5402-D8A8-0C4307626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0E97A-F9DF-524E-1BAB-E809FF072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B94B5-6338-AB92-AD07-C489A94F1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C0FE2-4450-696A-A951-B0A7E3D1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3A79-3BDF-4E09-B7D4-2E602806DB44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24FAB-54C6-00EB-9711-FF41F39F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CF2FE1-64FA-58E5-BC4B-6B810C9F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5A65-AA55-4C33-BBCA-A8AD341144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976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1ECD-A263-4339-7D95-BBDBEF176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F2233-DBA6-5857-F555-297D7525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3A79-3BDF-4E09-B7D4-2E602806DB44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ECB0E-E31B-C1F6-87C3-35885274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F5B9C-17A0-A8B6-A48A-B6BCBF1E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5A65-AA55-4C33-BBCA-A8AD341144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43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F04C1-0086-F753-E99B-415F2C8E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3A79-3BDF-4E09-B7D4-2E602806DB44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1A28D-78CF-691A-E9C8-1333FF31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5B153-B216-C25A-D241-72D5A326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5A65-AA55-4C33-BBCA-A8AD341144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84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A1B50-13BD-C9A0-3765-3EBF27A4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405C5-17F1-3727-AE6D-872D71A7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76A9F-B7ED-9AA8-1DFD-73532490D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5EE16-BBCE-2300-B3AB-439D4FA5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3A79-3BDF-4E09-B7D4-2E602806DB44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79BD0-D068-431A-6E83-D3AC75939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C27CF-DAE5-7685-7520-4F1241CB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5A65-AA55-4C33-BBCA-A8AD341144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274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3109-9FF3-12CA-5401-15553781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C6438F-D686-7E23-5677-3EAADA584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7AD11-C6E1-5CE2-52B6-B0DD1C9A4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47406-0540-E0B8-9A3E-0DEC27DC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3A79-3BDF-4E09-B7D4-2E602806DB44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2C98A-E491-4909-2B63-4CF3BAE4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545E0-CB3F-6821-0239-8D594211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5A65-AA55-4C33-BBCA-A8AD341144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178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9BE19E-F6B4-29B4-D434-478009A2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21F83-7EA9-1E06-D128-A6F32C143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58698-81F5-A37E-5F0C-79C31041F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B3A79-3BDF-4E09-B7D4-2E602806DB44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B8292-9D6F-8364-3CAA-BA32B859F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EBB1C-7F27-E451-C73C-6C0D7D470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45A65-AA55-4C33-BBCA-A8AD341144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255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play/853/945/220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earningapps.org/watch?v=pfaq707wn20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104" y="4119361"/>
            <a:ext cx="6764692" cy="1012054"/>
          </a:xfrm>
        </p:spPr>
        <p:txBody>
          <a:bodyPr>
            <a:normAutofit fontScale="90000"/>
          </a:bodyPr>
          <a:lstStyle/>
          <a:p>
            <a:r>
              <a:rPr lang="en-GB" sz="5400" b="1"/>
              <a:t>Lesson 16</a:t>
            </a:r>
            <a:br>
              <a:rPr lang="en-GB" sz="5400" b="1"/>
            </a:br>
            <a:r>
              <a:rPr lang="en-GB" sz="5400" b="1"/>
              <a:t> </a:t>
            </a:r>
            <a:r>
              <a:rPr lang="en-GB" sz="5400" b="1" dirty="0"/>
              <a:t>Save the Animals, Save the Earth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1981" y="2011475"/>
            <a:ext cx="6400938" cy="1710489"/>
          </a:xfrm>
        </p:spPr>
        <p:txBody>
          <a:bodyPr>
            <a:noAutofit/>
          </a:bodyPr>
          <a:lstStyle/>
          <a:p>
            <a:r>
              <a:rPr lang="en-GB" sz="6500" b="1" dirty="0">
                <a:solidFill>
                  <a:srgbClr val="C00000"/>
                </a:solidFill>
              </a:rPr>
              <a:t>UNIT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1910">
            <a:off x="501908" y="528449"/>
            <a:ext cx="4503056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7149E2-8FF7-B4AD-092F-1B75685028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2999" cy="685800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57822B-7284-3546-046B-C6B30ACFA4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3" y="949512"/>
            <a:ext cx="4444066" cy="49589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3EBC385-2E6D-6B5B-982F-49C6B28E333F}"/>
              </a:ext>
            </a:extLst>
          </p:cNvPr>
          <p:cNvSpPr txBox="1">
            <a:spLocks/>
          </p:cNvSpPr>
          <p:nvPr/>
        </p:nvSpPr>
        <p:spPr>
          <a:xfrm>
            <a:off x="6186196" y="4954"/>
            <a:ext cx="5425537" cy="102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b="1" dirty="0"/>
              <a:t>Listen to the conversation between </a:t>
            </a:r>
            <a:r>
              <a:rPr lang="en-GB" sz="2600" b="1" dirty="0" err="1"/>
              <a:t>Lovro</a:t>
            </a:r>
            <a:r>
              <a:rPr lang="en-GB" sz="2600" b="1" dirty="0"/>
              <a:t> and his sister Dora.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600" b="1" dirty="0"/>
              <a:t>What are they arguing about?</a:t>
            </a:r>
          </a:p>
        </p:txBody>
      </p:sp>
      <p:pic>
        <p:nvPicPr>
          <p:cNvPr id="12" name="18_lesson_16___lovro_and_dora_argue_1">
            <a:hlinkClick r:id="" action="ppaction://media"/>
            <a:extLst>
              <a:ext uri="{FF2B5EF4-FFF2-40B4-BE49-F238E27FC236}">
                <a16:creationId xmlns:a16="http://schemas.microsoft.com/office/drawing/2014/main" id="{809A73B1-A5AE-65BD-845B-6C9DF18611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3100" y="600311"/>
            <a:ext cx="487363" cy="487363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98DB4B2-DB96-070E-A968-627263F1477F}"/>
              </a:ext>
            </a:extLst>
          </p:cNvPr>
          <p:cNvSpPr txBox="1">
            <a:spLocks/>
          </p:cNvSpPr>
          <p:nvPr/>
        </p:nvSpPr>
        <p:spPr>
          <a:xfrm>
            <a:off x="6186196" y="1610955"/>
            <a:ext cx="5425537" cy="102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b="1" dirty="0"/>
              <a:t>Match the words on the left with the words on the right.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F5C546-AD36-D0D9-3912-F51FC63440A5}"/>
              </a:ext>
            </a:extLst>
          </p:cNvPr>
          <p:cNvSpPr txBox="1"/>
          <p:nvPr/>
        </p:nvSpPr>
        <p:spPr>
          <a:xfrm>
            <a:off x="1314450" y="3109888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g)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75CB-2291-22DC-B995-6DF9B979F815}"/>
              </a:ext>
            </a:extLst>
          </p:cNvPr>
          <p:cNvSpPr txBox="1"/>
          <p:nvPr/>
        </p:nvSpPr>
        <p:spPr>
          <a:xfrm>
            <a:off x="1170330" y="347552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AA2EF-F407-BF44-F8DD-8CF487FC7369}"/>
              </a:ext>
            </a:extLst>
          </p:cNvPr>
          <p:cNvSpPr txBox="1"/>
          <p:nvPr/>
        </p:nvSpPr>
        <p:spPr>
          <a:xfrm>
            <a:off x="1242390" y="3831198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F7BF77-679F-FD67-5FE5-9ED22CCC882F}"/>
              </a:ext>
            </a:extLst>
          </p:cNvPr>
          <p:cNvSpPr txBox="1"/>
          <p:nvPr/>
        </p:nvSpPr>
        <p:spPr>
          <a:xfrm>
            <a:off x="1417980" y="4139856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693FA9-A192-4E82-4A1F-9B086C3461D1}"/>
              </a:ext>
            </a:extLst>
          </p:cNvPr>
          <p:cNvSpPr txBox="1"/>
          <p:nvPr/>
        </p:nvSpPr>
        <p:spPr>
          <a:xfrm>
            <a:off x="1397685" y="4462384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F3F519-6C24-7D5F-8ABA-2F8EAEC392A3}"/>
              </a:ext>
            </a:extLst>
          </p:cNvPr>
          <p:cNvSpPr txBox="1"/>
          <p:nvPr/>
        </p:nvSpPr>
        <p:spPr>
          <a:xfrm>
            <a:off x="1187196" y="4755831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D6228C-35A3-6744-D00E-3D7787D6923B}"/>
              </a:ext>
            </a:extLst>
          </p:cNvPr>
          <p:cNvSpPr txBox="1"/>
          <p:nvPr/>
        </p:nvSpPr>
        <p:spPr>
          <a:xfrm>
            <a:off x="1230987" y="5063821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54E780-FA0F-B05E-47AD-C5F6F183DB24}"/>
              </a:ext>
            </a:extLst>
          </p:cNvPr>
          <p:cNvSpPr txBox="1"/>
          <p:nvPr/>
        </p:nvSpPr>
        <p:spPr>
          <a:xfrm>
            <a:off x="1086867" y="5415033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08CD7F4-D8F9-1BC2-A8DA-3D5041DB4B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6" y="949512"/>
            <a:ext cx="4518540" cy="49589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D1CEA86-6948-061E-E235-A5B57C71782D}"/>
              </a:ext>
            </a:extLst>
          </p:cNvPr>
          <p:cNvSpPr txBox="1">
            <a:spLocks/>
          </p:cNvSpPr>
          <p:nvPr/>
        </p:nvSpPr>
        <p:spPr>
          <a:xfrm>
            <a:off x="6186196" y="2780170"/>
            <a:ext cx="5425537" cy="102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b="1" dirty="0"/>
              <a:t>Look at the sentences with should and shouldn’t in LANGUAGE FOCUS box.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600" b="1" dirty="0"/>
              <a:t>What do they mean?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935BD6-8F5D-A96C-46D1-FF9DDE8831ED}"/>
              </a:ext>
            </a:extLst>
          </p:cNvPr>
          <p:cNvSpPr/>
          <p:nvPr/>
        </p:nvSpPr>
        <p:spPr>
          <a:xfrm>
            <a:off x="617784" y="2925222"/>
            <a:ext cx="416404" cy="369332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59184CCE-069F-2C5D-BBED-0FC56562AA6D}"/>
              </a:ext>
            </a:extLst>
          </p:cNvPr>
          <p:cNvSpPr txBox="1">
            <a:spLocks/>
          </p:cNvSpPr>
          <p:nvPr/>
        </p:nvSpPr>
        <p:spPr>
          <a:xfrm>
            <a:off x="0" y="2157622"/>
            <a:ext cx="6005806" cy="2967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We use </a:t>
            </a:r>
            <a:r>
              <a:rPr lang="en-US" sz="2400" b="1" dirty="0">
                <a:solidFill>
                  <a:srgbClr val="FF0808"/>
                </a:solidFill>
              </a:rPr>
              <a:t>should </a:t>
            </a:r>
            <a:r>
              <a:rPr lang="en-US" sz="2400" dirty="0"/>
              <a:t>to give advice or make suggestions. Also, to make recommendations or give advice. It can also be used to express obligation as well as expectations. </a:t>
            </a:r>
          </a:p>
          <a:p>
            <a:pPr marL="0" indent="0">
              <a:buNone/>
            </a:pPr>
            <a:r>
              <a:rPr lang="hr-HR" sz="2000" dirty="0" err="1">
                <a:solidFill>
                  <a:srgbClr val="FF0808"/>
                </a:solidFill>
              </a:rPr>
              <a:t>Should</a:t>
            </a:r>
            <a:r>
              <a:rPr lang="hr-HR" sz="2000" dirty="0">
                <a:solidFill>
                  <a:schemeClr val="accent1"/>
                </a:solidFill>
              </a:rPr>
              <a:t> koristimo kada pričamo o nečemu za što mi mislimo da je ispravno, kada dajemo ili tražimo savjet ili prijedlog. Može se koristiti za izražavanje obaveza i očekivanja.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F24DDBC5-FE80-F78E-65D4-D5B05A414B38}"/>
              </a:ext>
            </a:extLst>
          </p:cNvPr>
          <p:cNvSpPr txBox="1">
            <a:spLocks/>
          </p:cNvSpPr>
          <p:nvPr/>
        </p:nvSpPr>
        <p:spPr>
          <a:xfrm>
            <a:off x="6149926" y="4704345"/>
            <a:ext cx="5425537" cy="102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b="1" dirty="0"/>
              <a:t>Listen to the conversation between </a:t>
            </a:r>
            <a:r>
              <a:rPr lang="en-GB" sz="2600" b="1" dirty="0" err="1"/>
              <a:t>Lovro</a:t>
            </a:r>
            <a:r>
              <a:rPr lang="en-GB" sz="2600" b="1" dirty="0"/>
              <a:t> and his sister again. Tick the pairs of words from Task 2 that </a:t>
            </a:r>
            <a:r>
              <a:rPr lang="en-GB" sz="2600" b="1" dirty="0" err="1"/>
              <a:t>Lovro</a:t>
            </a:r>
            <a:r>
              <a:rPr lang="en-GB" sz="2600" b="1" dirty="0"/>
              <a:t> mentions.</a:t>
            </a:r>
          </a:p>
        </p:txBody>
      </p:sp>
      <p:pic>
        <p:nvPicPr>
          <p:cNvPr id="36" name="18_lesson_16___lovro_and_dora_argue_1">
            <a:hlinkClick r:id="" action="ppaction://media"/>
            <a:extLst>
              <a:ext uri="{FF2B5EF4-FFF2-40B4-BE49-F238E27FC236}">
                <a16:creationId xmlns:a16="http://schemas.microsoft.com/office/drawing/2014/main" id="{07C45384-9F93-31A8-51D4-693A3F2E25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40805" y="6014007"/>
            <a:ext cx="487363" cy="487363"/>
          </a:xfrm>
          <a:prstGeom prst="rect">
            <a:avLst/>
          </a:prstGeom>
        </p:spPr>
      </p:pic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78C57ADB-DC5B-3052-39E5-C8DAD6EEE104}"/>
              </a:ext>
            </a:extLst>
          </p:cNvPr>
          <p:cNvSpPr txBox="1">
            <a:spLocks/>
          </p:cNvSpPr>
          <p:nvPr/>
        </p:nvSpPr>
        <p:spPr>
          <a:xfrm>
            <a:off x="6149925" y="6263493"/>
            <a:ext cx="5425537" cy="61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2600" b="1" dirty="0"/>
              <a:t>Check</a:t>
            </a:r>
            <a:r>
              <a:rPr lang="en-GB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3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81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5810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7149E2-8FF7-B4AD-092F-1B75685028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2999" cy="6858001"/>
          </a:xfr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3EBC385-2E6D-6B5B-982F-49C6B28E333F}"/>
              </a:ext>
            </a:extLst>
          </p:cNvPr>
          <p:cNvSpPr txBox="1">
            <a:spLocks/>
          </p:cNvSpPr>
          <p:nvPr/>
        </p:nvSpPr>
        <p:spPr>
          <a:xfrm>
            <a:off x="6095999" y="111281"/>
            <a:ext cx="5425537" cy="102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Finish the sentences. If </a:t>
            </a:r>
            <a:r>
              <a:rPr lang="en-GB" b="1" dirty="0" err="1"/>
              <a:t>nece</a:t>
            </a:r>
            <a:r>
              <a:rPr lang="hr-HR" b="1" dirty="0"/>
              <a:t>s</a:t>
            </a:r>
            <a:r>
              <a:rPr lang="en-GB" b="1" dirty="0" err="1"/>
              <a:t>sary</a:t>
            </a:r>
            <a:r>
              <a:rPr lang="hr-HR" b="1" dirty="0"/>
              <a:t>,</a:t>
            </a:r>
            <a:r>
              <a:rPr lang="en-GB" b="1" dirty="0"/>
              <a:t> listen again.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98DB4B2-DB96-070E-A968-627263F1477F}"/>
              </a:ext>
            </a:extLst>
          </p:cNvPr>
          <p:cNvSpPr txBox="1">
            <a:spLocks/>
          </p:cNvSpPr>
          <p:nvPr/>
        </p:nvSpPr>
        <p:spPr>
          <a:xfrm>
            <a:off x="6149926" y="1219299"/>
            <a:ext cx="5425537" cy="102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D1CEA86-6948-061E-E235-A5B57C71782D}"/>
              </a:ext>
            </a:extLst>
          </p:cNvPr>
          <p:cNvSpPr txBox="1">
            <a:spLocks/>
          </p:cNvSpPr>
          <p:nvPr/>
        </p:nvSpPr>
        <p:spPr>
          <a:xfrm>
            <a:off x="6149924" y="2307496"/>
            <a:ext cx="5425537" cy="102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Give some advice to Dora. Use </a:t>
            </a:r>
            <a:r>
              <a:rPr lang="en-GB" b="1" dirty="0">
                <a:solidFill>
                  <a:schemeClr val="accent1"/>
                </a:solidFill>
              </a:rPr>
              <a:t>should/ shouldn’t</a:t>
            </a:r>
            <a:r>
              <a:rPr lang="en-GB" b="1" dirty="0"/>
              <a:t>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44B4689-2766-376C-2670-2E179734EE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9" y="1743728"/>
            <a:ext cx="4414559" cy="38857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F24DDBC5-FE80-F78E-65D4-D5B05A414B38}"/>
              </a:ext>
            </a:extLst>
          </p:cNvPr>
          <p:cNvSpPr txBox="1">
            <a:spLocks/>
          </p:cNvSpPr>
          <p:nvPr/>
        </p:nvSpPr>
        <p:spPr>
          <a:xfrm>
            <a:off x="6149925" y="3373317"/>
            <a:ext cx="5425537" cy="626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pic>
        <p:nvPicPr>
          <p:cNvPr id="7" name="18_lesson_16___lovro_and_dora_argue_1">
            <a:hlinkClick r:id="" action="ppaction://media"/>
            <a:extLst>
              <a:ext uri="{FF2B5EF4-FFF2-40B4-BE49-F238E27FC236}">
                <a16:creationId xmlns:a16="http://schemas.microsoft.com/office/drawing/2014/main" id="{8BBE3E74-2D20-9966-5488-D2248AD81D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34173" y="692311"/>
            <a:ext cx="487363" cy="487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A437C5-D320-C612-2281-0404A0C47109}"/>
              </a:ext>
            </a:extLst>
          </p:cNvPr>
          <p:cNvSpPr txBox="1"/>
          <p:nvPr/>
        </p:nvSpPr>
        <p:spPr>
          <a:xfrm>
            <a:off x="1349967" y="2648694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her teeth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08F0AE-44B5-EDD7-A868-AE95C6BD7546}"/>
              </a:ext>
            </a:extLst>
          </p:cNvPr>
          <p:cNvSpPr txBox="1"/>
          <p:nvPr/>
        </p:nvSpPr>
        <p:spPr>
          <a:xfrm>
            <a:off x="2294087" y="3048744"/>
            <a:ext cx="21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on in her room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183F7E-F013-EBEF-E751-7AE0FC62DEBA}"/>
              </a:ext>
            </a:extLst>
          </p:cNvPr>
          <p:cNvSpPr txBox="1"/>
          <p:nvPr/>
        </p:nvSpPr>
        <p:spPr>
          <a:xfrm>
            <a:off x="2330222" y="3409087"/>
            <a:ext cx="216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in the bottle bank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518625-39EB-8EAB-23EA-209936D7307F}"/>
              </a:ext>
            </a:extLst>
          </p:cNvPr>
          <p:cNvSpPr txBox="1"/>
          <p:nvPr/>
        </p:nvSpPr>
        <p:spPr>
          <a:xfrm>
            <a:off x="2462527" y="3739017"/>
            <a:ext cx="216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plastic bags home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AD170D-6AD7-E8CE-9A3D-560124A053BA}"/>
              </a:ext>
            </a:extLst>
          </p:cNvPr>
          <p:cNvSpPr txBox="1"/>
          <p:nvPr/>
        </p:nvSpPr>
        <p:spPr>
          <a:xfrm>
            <a:off x="2126254" y="4153212"/>
            <a:ext cx="216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a bus to school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1180DB-2AFC-0C4A-5987-B299572D1392}"/>
              </a:ext>
            </a:extLst>
          </p:cNvPr>
          <p:cNvSpPr txBox="1"/>
          <p:nvPr/>
        </p:nvSpPr>
        <p:spPr>
          <a:xfrm>
            <a:off x="1689555" y="4491246"/>
            <a:ext cx="2808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a bath and not a shower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DA79A0-3719-F9B5-6895-BE00ED6B77BE}"/>
              </a:ext>
            </a:extLst>
          </p:cNvPr>
          <p:cNvSpPr txBox="1"/>
          <p:nvPr/>
        </p:nvSpPr>
        <p:spPr>
          <a:xfrm>
            <a:off x="2518283" y="4889273"/>
            <a:ext cx="216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on standby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2A95D0-2112-3347-4B6A-8A9376B3C08A}"/>
              </a:ext>
            </a:extLst>
          </p:cNvPr>
          <p:cNvSpPr txBox="1"/>
          <p:nvPr/>
        </p:nvSpPr>
        <p:spPr>
          <a:xfrm>
            <a:off x="1580230" y="5251639"/>
            <a:ext cx="4515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the heating instead of putting a cardigan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1D72CDB-6D55-6459-A48D-6C2A5B287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6" y="1527431"/>
            <a:ext cx="5253106" cy="44231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338043EA-9A5D-8483-51B6-F525D524A1FE}"/>
              </a:ext>
            </a:extLst>
          </p:cNvPr>
          <p:cNvSpPr txBox="1">
            <a:spLocks/>
          </p:cNvSpPr>
          <p:nvPr/>
        </p:nvSpPr>
        <p:spPr>
          <a:xfrm>
            <a:off x="6315850" y="5337367"/>
            <a:ext cx="5425537" cy="102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Play a game! </a:t>
            </a:r>
            <a:r>
              <a:rPr lang="en-GB" b="1" dirty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en-GB" b="1" dirty="0">
                <a:hlinkClick r:id="rId8"/>
              </a:rPr>
              <a:t>https://wordwall.net/play/853/945/220</a:t>
            </a:r>
            <a:r>
              <a:rPr lang="en-GB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2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1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/>
      <p:bldP spid="24" grpId="0"/>
      <p:bldP spid="9" grpId="0"/>
      <p:bldP spid="10" grpId="0"/>
      <p:bldP spid="22" grpId="0"/>
      <p:bldP spid="27" grpId="0"/>
      <p:bldP spid="29" grpId="0"/>
      <p:bldP spid="31" grpId="0"/>
      <p:bldP spid="33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6D57-0F5F-996B-B20B-7B29197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9"/>
            <a:ext cx="10515600" cy="1325563"/>
          </a:xfrm>
        </p:spPr>
        <p:txBody>
          <a:bodyPr/>
          <a:lstStyle/>
          <a:p>
            <a:r>
              <a:rPr lang="en-GB" i="1" dirty="0"/>
              <a:t>Workbook, page 100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5EF-B77D-5898-013B-282721FD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473"/>
            <a:ext cx="3862763" cy="5143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19F8B-6131-72C3-C57A-F101F3D46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r="417"/>
          <a:stretch/>
        </p:blipFill>
        <p:spPr>
          <a:xfrm>
            <a:off x="838200" y="1166813"/>
            <a:ext cx="3876986" cy="54102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3B92-C2C8-C2C4-109D-AD2516175033}"/>
              </a:ext>
            </a:extLst>
          </p:cNvPr>
          <p:cNvSpPr txBox="1"/>
          <p:nvPr/>
        </p:nvSpPr>
        <p:spPr>
          <a:xfrm>
            <a:off x="6095997" y="1456120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Are these sentences correct or incorrect.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91E33-BD81-ACB0-5922-47459760E695}"/>
              </a:ext>
            </a:extLst>
          </p:cNvPr>
          <p:cNvSpPr txBox="1"/>
          <p:nvPr/>
        </p:nvSpPr>
        <p:spPr>
          <a:xfrm>
            <a:off x="6095997" y="2485961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252C0-AEC8-6F2C-D039-77773A25B1BF}"/>
              </a:ext>
            </a:extLst>
          </p:cNvPr>
          <p:cNvSpPr txBox="1"/>
          <p:nvPr/>
        </p:nvSpPr>
        <p:spPr>
          <a:xfrm>
            <a:off x="6095997" y="3394859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Use the right tense of the verbs in brackets.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7B370-DCAC-B71E-7048-57D51D5C9C5E}"/>
              </a:ext>
            </a:extLst>
          </p:cNvPr>
          <p:cNvSpPr txBox="1"/>
          <p:nvPr/>
        </p:nvSpPr>
        <p:spPr>
          <a:xfrm>
            <a:off x="6095997" y="4473034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537E7-68D7-5149-B5EE-BC5432AFA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2" y="1751438"/>
            <a:ext cx="4574281" cy="40317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8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3E3C84-6122-EF98-6629-FDFD86932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41" y="2307426"/>
            <a:ext cx="3854206" cy="33156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50881A-1480-8B37-A209-27DFD573A3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7" y="1751439"/>
            <a:ext cx="5685013" cy="40317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8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32FCA4-B960-678C-67E9-D02E045A8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6" y="2208545"/>
            <a:ext cx="5464013" cy="34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5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E9CAA0-EF1C-9E41-297F-57D493D6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94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Roll of the Dice Story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CF413-71B1-CE57-E368-4321D5D82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911225"/>
            <a:ext cx="10515600" cy="18846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n-GB" dirty="0"/>
              <a:t>Choose one of the storyboards. Roll a dice four times - once for each row. </a:t>
            </a:r>
            <a:endParaRPr lang="hr-HR" dirty="0"/>
          </a:p>
          <a:p>
            <a:pPr marL="0" indent="0" algn="ctr">
              <a:spcAft>
                <a:spcPts val="1600"/>
              </a:spcAft>
              <a:buNone/>
            </a:pPr>
            <a:r>
              <a:rPr lang="en-GB" dirty="0"/>
              <a:t>Select the element from each row which corresponds to the number rolled. Then, use all the elements to make a story</a:t>
            </a:r>
            <a:r>
              <a:rPr lang="hr-HR" dirty="0"/>
              <a:t>.</a:t>
            </a: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BBE78-22D1-7465-A548-6109140C6F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84" y="2875297"/>
            <a:ext cx="5349234" cy="3781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578F3A-39A3-E8FF-46B8-8D1AB13B8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0" t="6607" r="4518" b="16106"/>
          <a:stretch/>
        </p:blipFill>
        <p:spPr>
          <a:xfrm>
            <a:off x="5797118" y="2875297"/>
            <a:ext cx="6060252" cy="364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8B0DB0-F2F0-6E27-6282-96ED93E449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3065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79268-50BF-F6E5-80BD-E8DB0517F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999" y="300000"/>
            <a:ext cx="5181600" cy="75565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Which word is different and why?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5E63E-99FA-5FAC-69FA-3B8D5682A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6" y="2085712"/>
            <a:ext cx="4839852" cy="246638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EFE6887-FB14-76AF-F3FC-F930BC8C4EDD}"/>
              </a:ext>
            </a:extLst>
          </p:cNvPr>
          <p:cNvSpPr txBox="1">
            <a:spLocks/>
          </p:cNvSpPr>
          <p:nvPr/>
        </p:nvSpPr>
        <p:spPr>
          <a:xfrm>
            <a:off x="6266936" y="849535"/>
            <a:ext cx="5181600" cy="481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FFDC922-5C3E-3B53-F9EF-5A9BCD139909}"/>
              </a:ext>
            </a:extLst>
          </p:cNvPr>
          <p:cNvSpPr txBox="1">
            <a:spLocks/>
          </p:cNvSpPr>
          <p:nvPr/>
        </p:nvSpPr>
        <p:spPr>
          <a:xfrm>
            <a:off x="6278348" y="1670588"/>
            <a:ext cx="5181600" cy="102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Can you guess which animal belongs to which expr</a:t>
            </a:r>
            <a:r>
              <a:rPr lang="hr-HR" b="1" dirty="0"/>
              <a:t>e</a:t>
            </a:r>
            <a:r>
              <a:rPr lang="en-GB" b="1" dirty="0" err="1"/>
              <a:t>ssion</a:t>
            </a:r>
            <a:r>
              <a:rPr lang="en-GB" b="1" dirty="0"/>
              <a:t>?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C168FF6-9C1A-721D-378C-E755088DF0A0}"/>
              </a:ext>
            </a:extLst>
          </p:cNvPr>
          <p:cNvSpPr txBox="1">
            <a:spLocks/>
          </p:cNvSpPr>
          <p:nvPr/>
        </p:nvSpPr>
        <p:spPr>
          <a:xfrm>
            <a:off x="6278348" y="2716371"/>
            <a:ext cx="5181600" cy="481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F60251C-67D9-96F0-7F65-6236C5754BA9}"/>
              </a:ext>
            </a:extLst>
          </p:cNvPr>
          <p:cNvSpPr txBox="1">
            <a:spLocks/>
          </p:cNvSpPr>
          <p:nvPr/>
        </p:nvSpPr>
        <p:spPr>
          <a:xfrm>
            <a:off x="6245999" y="3445829"/>
            <a:ext cx="5181600" cy="1095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Complete these English proverbs with the words from Task 3.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5118D18-02A8-932B-8A6B-A96DBB77D840}"/>
              </a:ext>
            </a:extLst>
          </p:cNvPr>
          <p:cNvSpPr txBox="1">
            <a:spLocks/>
          </p:cNvSpPr>
          <p:nvPr/>
        </p:nvSpPr>
        <p:spPr>
          <a:xfrm>
            <a:off x="6245999" y="4455661"/>
            <a:ext cx="5181600" cy="481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7D117B4-9A22-3490-3EFE-F1ECCADBC9D0}"/>
              </a:ext>
            </a:extLst>
          </p:cNvPr>
          <p:cNvSpPr txBox="1">
            <a:spLocks/>
          </p:cNvSpPr>
          <p:nvPr/>
        </p:nvSpPr>
        <p:spPr>
          <a:xfrm>
            <a:off x="6245999" y="5762176"/>
            <a:ext cx="5181600" cy="1095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Can you name some endangered animals?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8BA2DD5-C31D-0C2B-6670-711F8FAC6AFA}"/>
              </a:ext>
            </a:extLst>
          </p:cNvPr>
          <p:cNvSpPr/>
          <p:nvPr/>
        </p:nvSpPr>
        <p:spPr>
          <a:xfrm>
            <a:off x="1621651" y="2933700"/>
            <a:ext cx="750074" cy="385203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05384F-3D4D-9329-E4E2-B741E90C2B67}"/>
              </a:ext>
            </a:extLst>
          </p:cNvPr>
          <p:cNvSpPr/>
          <p:nvPr/>
        </p:nvSpPr>
        <p:spPr>
          <a:xfrm>
            <a:off x="4193401" y="3309378"/>
            <a:ext cx="750074" cy="385203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423D5C-BEB5-54D6-7C9C-82B25D70B1DF}"/>
              </a:ext>
            </a:extLst>
          </p:cNvPr>
          <p:cNvSpPr/>
          <p:nvPr/>
        </p:nvSpPr>
        <p:spPr>
          <a:xfrm>
            <a:off x="2907526" y="3694582"/>
            <a:ext cx="750074" cy="277344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9AC4C33-1882-150C-021E-7FCE0711F3CE}"/>
              </a:ext>
            </a:extLst>
          </p:cNvPr>
          <p:cNvSpPr/>
          <p:nvPr/>
        </p:nvSpPr>
        <p:spPr>
          <a:xfrm>
            <a:off x="2875810" y="4070269"/>
            <a:ext cx="750074" cy="277344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4D61E9D-3086-F85E-565A-02FB95944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0" y="1055650"/>
            <a:ext cx="4427604" cy="479339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FE77A8-98FC-29BA-9986-9FCC90985D1A}"/>
              </a:ext>
            </a:extLst>
          </p:cNvPr>
          <p:cNvSpPr txBox="1"/>
          <p:nvPr/>
        </p:nvSpPr>
        <p:spPr>
          <a:xfrm>
            <a:off x="1586229" y="2998113"/>
            <a:ext cx="679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cat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B8CF67-729E-BFAA-17A8-AD29C95D5495}"/>
              </a:ext>
            </a:extLst>
          </p:cNvPr>
          <p:cNvSpPr txBox="1"/>
          <p:nvPr/>
        </p:nvSpPr>
        <p:spPr>
          <a:xfrm>
            <a:off x="3634211" y="3318903"/>
            <a:ext cx="1355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peacock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AB1790-CB5D-9BA6-925A-14B103576DB2}"/>
              </a:ext>
            </a:extLst>
          </p:cNvPr>
          <p:cNvSpPr txBox="1"/>
          <p:nvPr/>
        </p:nvSpPr>
        <p:spPr>
          <a:xfrm>
            <a:off x="3822114" y="3664845"/>
            <a:ext cx="679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bat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4342D0-1960-9D66-F011-40674903EDDC}"/>
              </a:ext>
            </a:extLst>
          </p:cNvPr>
          <p:cNvSpPr txBox="1"/>
          <p:nvPr/>
        </p:nvSpPr>
        <p:spPr>
          <a:xfrm>
            <a:off x="2889180" y="3954935"/>
            <a:ext cx="750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snail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2F40FF-0CCD-6813-6E80-9940316C61AB}"/>
              </a:ext>
            </a:extLst>
          </p:cNvPr>
          <p:cNvSpPr txBox="1"/>
          <p:nvPr/>
        </p:nvSpPr>
        <p:spPr>
          <a:xfrm>
            <a:off x="3798967" y="4294178"/>
            <a:ext cx="8324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mule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531B09-B4F3-326B-3759-A77BA7C1984E}"/>
              </a:ext>
            </a:extLst>
          </p:cNvPr>
          <p:cNvSpPr txBox="1"/>
          <p:nvPr/>
        </p:nvSpPr>
        <p:spPr>
          <a:xfrm>
            <a:off x="2190751" y="4872573"/>
            <a:ext cx="885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worm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01C737-03D3-AE70-B40E-40032CD09206}"/>
              </a:ext>
            </a:extLst>
          </p:cNvPr>
          <p:cNvSpPr txBox="1"/>
          <p:nvPr/>
        </p:nvSpPr>
        <p:spPr>
          <a:xfrm>
            <a:off x="3853830" y="5165070"/>
            <a:ext cx="679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bee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461336-1CA1-6C02-7B54-786775AD38DC}"/>
              </a:ext>
            </a:extLst>
          </p:cNvPr>
          <p:cNvSpPr txBox="1"/>
          <p:nvPr/>
        </p:nvSpPr>
        <p:spPr>
          <a:xfrm>
            <a:off x="3729514" y="5504643"/>
            <a:ext cx="1071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mouse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6381232-509D-C141-E104-92DA099C3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" y="2211200"/>
            <a:ext cx="5446123" cy="26462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7F1E6ED-5EB4-70D8-960B-F4B7442E7C23}"/>
              </a:ext>
            </a:extLst>
          </p:cNvPr>
          <p:cNvSpPr txBox="1"/>
          <p:nvPr/>
        </p:nvSpPr>
        <p:spPr>
          <a:xfrm>
            <a:off x="1752600" y="3262943"/>
            <a:ext cx="859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cat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D3B17D-6431-BD95-A63F-ED5E7F21257C}"/>
              </a:ext>
            </a:extLst>
          </p:cNvPr>
          <p:cNvSpPr txBox="1"/>
          <p:nvPr/>
        </p:nvSpPr>
        <p:spPr>
          <a:xfrm>
            <a:off x="960407" y="3639382"/>
            <a:ext cx="1237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swallow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DCA0F6-0E30-D9FF-4636-FC05B83641E9}"/>
              </a:ext>
            </a:extLst>
          </p:cNvPr>
          <p:cNvSpPr txBox="1"/>
          <p:nvPr/>
        </p:nvSpPr>
        <p:spPr>
          <a:xfrm>
            <a:off x="2141306" y="3974509"/>
            <a:ext cx="859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horse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21BF43-7EBA-7CED-1228-4B87B5125981}"/>
              </a:ext>
            </a:extLst>
          </p:cNvPr>
          <p:cNvSpPr txBox="1"/>
          <p:nvPr/>
        </p:nvSpPr>
        <p:spPr>
          <a:xfrm>
            <a:off x="943050" y="4351500"/>
            <a:ext cx="859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bird</a:t>
            </a:r>
          </a:p>
        </p:txBody>
      </p:sp>
    </p:spTree>
    <p:extLst>
      <p:ext uri="{BB962C8B-B14F-4D97-AF65-F5344CB8AC3E}">
        <p14:creationId xmlns:p14="http://schemas.microsoft.com/office/powerpoint/2010/main" val="399399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 animBg="1"/>
      <p:bldP spid="19" grpId="0" animBg="1"/>
      <p:bldP spid="20" grpId="0" animBg="1"/>
      <p:bldP spid="21" grpId="0" animBg="1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29949A-E51C-FB11-F594-C57C11E299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13065" cy="68580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3FBE0B-F00F-992F-A4AA-5A92BC3077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1" y="997743"/>
            <a:ext cx="3975029" cy="48625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F87AF30-4B20-3DD9-4234-97DDDDEE165F}"/>
              </a:ext>
            </a:extLst>
          </p:cNvPr>
          <p:cNvSpPr txBox="1">
            <a:spLocks/>
          </p:cNvSpPr>
          <p:nvPr/>
        </p:nvSpPr>
        <p:spPr>
          <a:xfrm>
            <a:off x="6027266" y="166874"/>
            <a:ext cx="5827240" cy="400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FFC000"/>
                </a:solidFill>
              </a:rPr>
              <a:t>LANGUAGE FOCUS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How do we make the plural of the nouns? </a:t>
            </a:r>
            <a:endParaRPr lang="hr-H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400" i="1" dirty="0">
                <a:solidFill>
                  <a:srgbClr val="FF0000"/>
                </a:solidFill>
              </a:rPr>
              <a:t>- </a:t>
            </a:r>
            <a:r>
              <a:rPr lang="hr-HR" sz="2400" i="1" dirty="0"/>
              <a:t>w</a:t>
            </a:r>
            <a:r>
              <a:rPr lang="en-GB" sz="2400" i="1" dirty="0"/>
              <a:t>e add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</a:rPr>
              <a:t>-s </a:t>
            </a:r>
            <a:r>
              <a:rPr lang="en-GB" sz="2400" i="1" dirty="0"/>
              <a:t>to the end</a:t>
            </a:r>
            <a:endParaRPr lang="hr-HR" sz="2400" dirty="0"/>
          </a:p>
          <a:p>
            <a:pPr marL="0" indent="0">
              <a:buNone/>
            </a:pPr>
            <a:r>
              <a:rPr lang="hr-HR" sz="2400" i="1" dirty="0">
                <a:solidFill>
                  <a:srgbClr val="FF0000"/>
                </a:solidFill>
              </a:rPr>
              <a:t>- </a:t>
            </a:r>
            <a:r>
              <a:rPr lang="hr-HR" sz="2400" i="1" dirty="0"/>
              <a:t>i</a:t>
            </a:r>
            <a:r>
              <a:rPr lang="en-GB" sz="2400" i="1" dirty="0"/>
              <a:t>f the singular noun ends in </a:t>
            </a:r>
            <a:r>
              <a:rPr lang="en-GB" sz="2400" i="1" dirty="0">
                <a:solidFill>
                  <a:srgbClr val="0070C0"/>
                </a:solidFill>
              </a:rPr>
              <a:t>‑s, -ss, -</a:t>
            </a:r>
            <a:r>
              <a:rPr lang="en-GB" sz="2400" i="1" dirty="0" err="1">
                <a:solidFill>
                  <a:srgbClr val="0070C0"/>
                </a:solidFill>
              </a:rPr>
              <a:t>sh</a:t>
            </a:r>
            <a:r>
              <a:rPr lang="en-GB" sz="2400" i="1" dirty="0">
                <a:solidFill>
                  <a:srgbClr val="0070C0"/>
                </a:solidFill>
              </a:rPr>
              <a:t>, -</a:t>
            </a:r>
            <a:r>
              <a:rPr lang="en-GB" sz="2400" i="1" dirty="0" err="1">
                <a:solidFill>
                  <a:srgbClr val="0070C0"/>
                </a:solidFill>
              </a:rPr>
              <a:t>ch</a:t>
            </a:r>
            <a:r>
              <a:rPr lang="en-GB" sz="2400" i="1" dirty="0">
                <a:solidFill>
                  <a:srgbClr val="0070C0"/>
                </a:solidFill>
              </a:rPr>
              <a:t>, -x,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  <a:r>
              <a:rPr lang="en-GB" sz="2400" i="1" dirty="0"/>
              <a:t>or</a:t>
            </a:r>
            <a:r>
              <a:rPr lang="en-GB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>
                <a:solidFill>
                  <a:srgbClr val="0070C0"/>
                </a:solidFill>
              </a:rPr>
              <a:t>–</a:t>
            </a:r>
            <a:r>
              <a:rPr lang="en-GB" sz="2400" i="1" dirty="0">
                <a:solidFill>
                  <a:srgbClr val="0070C0"/>
                </a:solidFill>
              </a:rPr>
              <a:t>z</a:t>
            </a:r>
            <a:r>
              <a:rPr lang="hr-HR" sz="2400" i="1" dirty="0">
                <a:solidFill>
                  <a:srgbClr val="0070C0"/>
                </a:solidFill>
              </a:rPr>
              <a:t>,</a:t>
            </a:r>
            <a:r>
              <a:rPr lang="en-GB" sz="2400" i="1" dirty="0">
                <a:solidFill>
                  <a:srgbClr val="0070C0"/>
                </a:solidFill>
              </a:rPr>
              <a:t> </a:t>
            </a:r>
            <a:r>
              <a:rPr lang="en-GB" sz="2400" i="1" dirty="0"/>
              <a:t>we add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</a:rPr>
              <a:t>‑es </a:t>
            </a:r>
            <a:r>
              <a:rPr lang="en-GB" sz="2400" i="1" dirty="0"/>
              <a:t>to the end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400" i="1" dirty="0">
                <a:solidFill>
                  <a:srgbClr val="FF0000"/>
                </a:solidFill>
              </a:rPr>
              <a:t>- </a:t>
            </a:r>
            <a:r>
              <a:rPr lang="hr-HR" sz="2400" i="1" dirty="0" err="1"/>
              <a:t>If</a:t>
            </a:r>
            <a:r>
              <a:rPr lang="hr-HR" sz="2400" i="1" dirty="0"/>
              <a:t> </a:t>
            </a:r>
            <a:r>
              <a:rPr lang="hr-HR" sz="2400" i="1" dirty="0" err="1"/>
              <a:t>the</a:t>
            </a:r>
            <a:r>
              <a:rPr lang="hr-HR" sz="2400" i="1" dirty="0"/>
              <a:t> singular </a:t>
            </a:r>
            <a:r>
              <a:rPr lang="hr-HR" sz="2400" i="1" dirty="0" err="1"/>
              <a:t>noun</a:t>
            </a:r>
            <a:r>
              <a:rPr lang="hr-HR" sz="2400" i="1" dirty="0"/>
              <a:t> </a:t>
            </a:r>
            <a:r>
              <a:rPr lang="hr-HR" sz="2400" i="1" dirty="0" err="1"/>
              <a:t>ends</a:t>
            </a:r>
            <a:r>
              <a:rPr lang="hr-HR" sz="2400" i="1" dirty="0"/>
              <a:t> </a:t>
            </a:r>
            <a:r>
              <a:rPr lang="hr-HR" sz="2400" i="1" dirty="0" err="1"/>
              <a:t>in</a:t>
            </a:r>
            <a:r>
              <a:rPr lang="hr-HR" sz="2400" i="1" dirty="0"/>
              <a:t> </a:t>
            </a:r>
            <a:r>
              <a:rPr lang="hr-HR" sz="2400" i="1" dirty="0">
                <a:solidFill>
                  <a:srgbClr val="0070C0"/>
                </a:solidFill>
              </a:rPr>
              <a:t>-f </a:t>
            </a:r>
            <a:r>
              <a:rPr lang="hr-HR" sz="2400" i="1" dirty="0" err="1">
                <a:solidFill>
                  <a:srgbClr val="FF0000"/>
                </a:solidFill>
              </a:rPr>
              <a:t>or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>
                <a:solidFill>
                  <a:srgbClr val="0070C0"/>
                </a:solidFill>
              </a:rPr>
              <a:t>-</a:t>
            </a:r>
            <a:r>
              <a:rPr lang="hr-HR" sz="2400" i="1" dirty="0" err="1">
                <a:solidFill>
                  <a:srgbClr val="0070C0"/>
                </a:solidFill>
              </a:rPr>
              <a:t>fe</a:t>
            </a:r>
            <a:r>
              <a:rPr lang="hr-HR" sz="2400" i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hr-HR" sz="2400" b="1" i="1" dirty="0">
                <a:solidFill>
                  <a:schemeClr val="accent6">
                    <a:lumMod val="75000"/>
                  </a:schemeClr>
                </a:solidFill>
              </a:rPr>
              <a:t>-f/-</a:t>
            </a:r>
            <a:r>
              <a:rPr lang="hr-HR" sz="2400" b="1" i="1" dirty="0" err="1">
                <a:solidFill>
                  <a:schemeClr val="accent6">
                    <a:lumMod val="75000"/>
                  </a:schemeClr>
                </a:solidFill>
              </a:rPr>
              <a:t>fe</a:t>
            </a:r>
            <a:r>
              <a:rPr lang="hr-HR" sz="2400" b="1" i="1" dirty="0">
                <a:solidFill>
                  <a:schemeClr val="accent6">
                    <a:lumMod val="75000"/>
                  </a:schemeClr>
                </a:solidFill>
              </a:rPr>
              <a:t> 	    -</a:t>
            </a:r>
            <a:r>
              <a:rPr lang="hr-HR" sz="2400" b="1" i="1" dirty="0" err="1">
                <a:solidFill>
                  <a:schemeClr val="accent6">
                    <a:lumMod val="75000"/>
                  </a:schemeClr>
                </a:solidFill>
              </a:rPr>
              <a:t>v+es</a:t>
            </a:r>
            <a:r>
              <a:rPr lang="hr-HR" sz="2400" b="1" i="1" dirty="0">
                <a:solidFill>
                  <a:schemeClr val="accent6">
                    <a:lumMod val="75000"/>
                  </a:schemeClr>
                </a:solidFill>
              </a:rPr>
              <a:t> / -</a:t>
            </a:r>
            <a:r>
              <a:rPr lang="hr-HR" sz="2400" b="1" i="1" dirty="0" err="1">
                <a:solidFill>
                  <a:schemeClr val="accent6">
                    <a:lumMod val="75000"/>
                  </a:schemeClr>
                </a:solidFill>
              </a:rPr>
              <a:t>ve+s</a:t>
            </a:r>
            <a:endParaRPr lang="hr-HR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2400" dirty="0" err="1"/>
              <a:t>wolf-wolves</a:t>
            </a:r>
            <a:r>
              <a:rPr lang="hr-HR" sz="2400" dirty="0"/>
              <a:t> / </a:t>
            </a:r>
            <a:r>
              <a:rPr lang="hr-HR" sz="2400" dirty="0" err="1"/>
              <a:t>wife-wives</a:t>
            </a:r>
            <a:endParaRPr lang="hr-HR" sz="2400" dirty="0"/>
          </a:p>
          <a:p>
            <a:pPr marL="0" indent="0" algn="ctr"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FF0000"/>
                </a:solidFill>
              </a:rPr>
              <a:t>Which of the nouns above have an irregular plural? </a:t>
            </a:r>
            <a:endParaRPr lang="hr-HR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400" i="1" dirty="0"/>
              <a:t>F</a:t>
            </a:r>
            <a:r>
              <a:rPr lang="en-GB" sz="2400" i="1" dirty="0" err="1"/>
              <a:t>ish</a:t>
            </a:r>
            <a:r>
              <a:rPr lang="hr-HR" sz="2400" i="1" dirty="0"/>
              <a:t>.</a:t>
            </a:r>
            <a:r>
              <a:rPr lang="en-GB" sz="2400" i="1" dirty="0"/>
              <a:t>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2A43205-24EA-540E-721E-D6EC633A954E}"/>
              </a:ext>
            </a:extLst>
          </p:cNvPr>
          <p:cNvSpPr txBox="1">
            <a:spLocks/>
          </p:cNvSpPr>
          <p:nvPr/>
        </p:nvSpPr>
        <p:spPr>
          <a:xfrm>
            <a:off x="6314069" y="4169426"/>
            <a:ext cx="5206354" cy="619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Fill in the missing nouns.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A99378-7FC0-6CF3-148D-54CC80343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0" y="2391612"/>
            <a:ext cx="4174950" cy="239705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1834822-20EB-484A-454A-7664F3E63F72}"/>
              </a:ext>
            </a:extLst>
          </p:cNvPr>
          <p:cNvSpPr txBox="1">
            <a:spLocks/>
          </p:cNvSpPr>
          <p:nvPr/>
        </p:nvSpPr>
        <p:spPr>
          <a:xfrm>
            <a:off x="6314069" y="4750126"/>
            <a:ext cx="5206354" cy="619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D9F462-D7DE-2FE6-3550-49F5C68A8A27}"/>
              </a:ext>
            </a:extLst>
          </p:cNvPr>
          <p:cNvSpPr txBox="1"/>
          <p:nvPr/>
        </p:nvSpPr>
        <p:spPr>
          <a:xfrm>
            <a:off x="1371600" y="2773077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children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A465B0-727B-9064-57BB-B89B69413249}"/>
              </a:ext>
            </a:extLst>
          </p:cNvPr>
          <p:cNvSpPr txBox="1"/>
          <p:nvPr/>
        </p:nvSpPr>
        <p:spPr>
          <a:xfrm>
            <a:off x="588639" y="3076917"/>
            <a:ext cx="78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sheep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7E1545-DCD7-F51D-B103-D4230603EE5A}"/>
              </a:ext>
            </a:extLst>
          </p:cNvPr>
          <p:cNvSpPr txBox="1"/>
          <p:nvPr/>
        </p:nvSpPr>
        <p:spPr>
          <a:xfrm>
            <a:off x="1442068" y="3405475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A49666-CADC-0BC7-4026-0F7AE52781E9}"/>
              </a:ext>
            </a:extLst>
          </p:cNvPr>
          <p:cNvSpPr txBox="1"/>
          <p:nvPr/>
        </p:nvSpPr>
        <p:spPr>
          <a:xfrm>
            <a:off x="564496" y="3736496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tooth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43E5E7-D700-CE09-7F54-3D5A51E3C4BC}"/>
              </a:ext>
            </a:extLst>
          </p:cNvPr>
          <p:cNvSpPr txBox="1"/>
          <p:nvPr/>
        </p:nvSpPr>
        <p:spPr>
          <a:xfrm>
            <a:off x="535956" y="4053553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woman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EDB49C-6839-0899-972A-14A443D43655}"/>
              </a:ext>
            </a:extLst>
          </p:cNvPr>
          <p:cNvSpPr txBox="1"/>
          <p:nvPr/>
        </p:nvSpPr>
        <p:spPr>
          <a:xfrm>
            <a:off x="635917" y="4372869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leaf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5720DA-7820-D72A-D8CD-45AE1A24DC50}"/>
              </a:ext>
            </a:extLst>
          </p:cNvPr>
          <p:cNvSpPr txBox="1"/>
          <p:nvPr/>
        </p:nvSpPr>
        <p:spPr>
          <a:xfrm>
            <a:off x="2748904" y="2773077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wife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1DA518-9751-D21F-2A85-68AB8C882B92}"/>
              </a:ext>
            </a:extLst>
          </p:cNvPr>
          <p:cNvSpPr txBox="1"/>
          <p:nvPr/>
        </p:nvSpPr>
        <p:spPr>
          <a:xfrm>
            <a:off x="3515918" y="3126290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wolves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6ED467-3DF7-8AE4-C384-B7FF6A618676}"/>
              </a:ext>
            </a:extLst>
          </p:cNvPr>
          <p:cNvSpPr txBox="1"/>
          <p:nvPr/>
        </p:nvSpPr>
        <p:spPr>
          <a:xfrm>
            <a:off x="2843515" y="3449704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fish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43D29A-4BA5-2E83-4CFC-30DF194F2EC5}"/>
              </a:ext>
            </a:extLst>
          </p:cNvPr>
          <p:cNvSpPr txBox="1"/>
          <p:nvPr/>
        </p:nvSpPr>
        <p:spPr>
          <a:xfrm>
            <a:off x="3557716" y="3744284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knives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DD3100-C9DB-EC8C-5987-62CEDB75FF66}"/>
              </a:ext>
            </a:extLst>
          </p:cNvPr>
          <p:cNvSpPr txBox="1"/>
          <p:nvPr/>
        </p:nvSpPr>
        <p:spPr>
          <a:xfrm>
            <a:off x="3504536" y="4062539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lives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2FF1A8-F8BF-3AB5-460E-77BA8184F779}"/>
              </a:ext>
            </a:extLst>
          </p:cNvPr>
          <p:cNvSpPr txBox="1"/>
          <p:nvPr/>
        </p:nvSpPr>
        <p:spPr>
          <a:xfrm>
            <a:off x="2801674" y="4380794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foot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62F8823-306D-C19E-9CCA-6E0FDAE9A119}"/>
              </a:ext>
            </a:extLst>
          </p:cNvPr>
          <p:cNvSpPr txBox="1">
            <a:spLocks/>
          </p:cNvSpPr>
          <p:nvPr/>
        </p:nvSpPr>
        <p:spPr>
          <a:xfrm>
            <a:off x="6360764" y="5472597"/>
            <a:ext cx="5425537" cy="102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Play a game! </a:t>
            </a:r>
            <a:r>
              <a:rPr lang="en-GB" b="1" dirty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en-GB" b="1" dirty="0">
                <a:hlinkClick r:id="rId5"/>
              </a:rPr>
              <a:t>https://learningapps.org/watch?v=pfaq707wn20</a:t>
            </a:r>
            <a:r>
              <a:rPr lang="en-GB" b="1" dirty="0"/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A7DA5AA-97D7-4711-8013-55DB214D3B3E}"/>
              </a:ext>
            </a:extLst>
          </p:cNvPr>
          <p:cNvSpPr/>
          <p:nvPr/>
        </p:nvSpPr>
        <p:spPr>
          <a:xfrm>
            <a:off x="6782541" y="2386252"/>
            <a:ext cx="372862" cy="218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1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6D57-0F5F-996B-B20B-7B29197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9"/>
            <a:ext cx="10515600" cy="1325563"/>
          </a:xfrm>
        </p:spPr>
        <p:txBody>
          <a:bodyPr/>
          <a:lstStyle/>
          <a:p>
            <a:r>
              <a:rPr lang="en-GB" i="1" dirty="0"/>
              <a:t>Workbook, page 98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5EF-B77D-5898-013B-282721FD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473"/>
            <a:ext cx="3862763" cy="5143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19F8B-6131-72C3-C57A-F101F3D46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" b="956"/>
          <a:stretch/>
        </p:blipFill>
        <p:spPr>
          <a:xfrm>
            <a:off x="838200" y="1166813"/>
            <a:ext cx="3876986" cy="54102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3B92-C2C8-C2C4-109D-AD2516175033}"/>
              </a:ext>
            </a:extLst>
          </p:cNvPr>
          <p:cNvSpPr txBox="1"/>
          <p:nvPr/>
        </p:nvSpPr>
        <p:spPr>
          <a:xfrm>
            <a:off x="6191246" y="2637313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Do the crossword. What phrase is hidden in it?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91E33-BD81-ACB0-5922-47459760E695}"/>
              </a:ext>
            </a:extLst>
          </p:cNvPr>
          <p:cNvSpPr txBox="1"/>
          <p:nvPr/>
        </p:nvSpPr>
        <p:spPr>
          <a:xfrm>
            <a:off x="6191247" y="3743633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BF0D19-72B7-E9F0-2185-36193A720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4" y="1695387"/>
            <a:ext cx="5414344" cy="39958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C6B0D5-449A-136B-7C81-B67003A716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/>
          <a:stretch/>
        </p:blipFill>
        <p:spPr>
          <a:xfrm>
            <a:off x="742336" y="2101013"/>
            <a:ext cx="4803189" cy="3541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3E5060-00C6-7F25-E510-A3AD303AB8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4" y="1658217"/>
            <a:ext cx="4924784" cy="40701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847DEC-B768-5918-D000-E1B55359B2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2" y="1695387"/>
            <a:ext cx="4904203" cy="403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DDFD107-7D0D-440A-BE22-4ED8ECD43C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68643" cy="6858000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71A1686-8413-5DC4-93AE-540B6E5CF0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" y="1544018"/>
            <a:ext cx="5181600" cy="37699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7DF222-2157-7DDA-6C14-A9B000502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023"/>
            <a:ext cx="5727721" cy="24179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3690869-4594-03A8-860B-10FA2D5AD07A}"/>
              </a:ext>
            </a:extLst>
          </p:cNvPr>
          <p:cNvSpPr txBox="1">
            <a:spLocks/>
          </p:cNvSpPr>
          <p:nvPr/>
        </p:nvSpPr>
        <p:spPr>
          <a:xfrm>
            <a:off x="6420318" y="170130"/>
            <a:ext cx="5206354" cy="1115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b="1" dirty="0"/>
              <a:t>Read the text and answer the questions.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B04B934-6F6F-CE31-2186-312476EA4D9F}"/>
              </a:ext>
            </a:extLst>
          </p:cNvPr>
          <p:cNvSpPr txBox="1">
            <a:spLocks/>
          </p:cNvSpPr>
          <p:nvPr/>
        </p:nvSpPr>
        <p:spPr>
          <a:xfrm>
            <a:off x="6420318" y="986393"/>
            <a:ext cx="5206354" cy="1115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200" b="1" i="1" dirty="0">
                <a:solidFill>
                  <a:srgbClr val="FF0000"/>
                </a:solidFill>
              </a:rPr>
              <a:t>1 </a:t>
            </a:r>
            <a:r>
              <a:rPr lang="en-GB" sz="2200" b="1" i="1" dirty="0">
                <a:solidFill>
                  <a:srgbClr val="FF0000"/>
                </a:solidFill>
              </a:rPr>
              <a:t>About 700 sea animals are becoming extinct.</a:t>
            </a:r>
          </a:p>
          <a:p>
            <a:pPr marL="0" indent="0">
              <a:buNone/>
            </a:pPr>
            <a:r>
              <a:rPr lang="hr-HR" sz="2200" b="1" i="1" dirty="0">
                <a:solidFill>
                  <a:srgbClr val="FF0000"/>
                </a:solidFill>
              </a:rPr>
              <a:t>2 </a:t>
            </a:r>
            <a:r>
              <a:rPr lang="en-GB" sz="2200" b="1" i="1" dirty="0">
                <a:solidFill>
                  <a:srgbClr val="FF0000"/>
                </a:solidFill>
              </a:rPr>
              <a:t>People throw around 8 mi</a:t>
            </a:r>
            <a:r>
              <a:rPr lang="hr-HR" sz="2200" b="1" i="1" dirty="0">
                <a:solidFill>
                  <a:srgbClr val="FF0000"/>
                </a:solidFill>
              </a:rPr>
              <a:t>l</a:t>
            </a:r>
            <a:r>
              <a:rPr lang="en-GB" sz="2200" b="1" i="1" dirty="0">
                <a:solidFill>
                  <a:srgbClr val="FF0000"/>
                </a:solidFill>
              </a:rPr>
              <a:t>lion tonnes of plastic into seas every year.</a:t>
            </a:r>
          </a:p>
          <a:p>
            <a:pPr marL="0" indent="0">
              <a:buNone/>
            </a:pPr>
            <a:r>
              <a:rPr lang="hr-HR" sz="2200" b="1" i="1" dirty="0">
                <a:solidFill>
                  <a:srgbClr val="FF0000"/>
                </a:solidFill>
              </a:rPr>
              <a:t>3 </a:t>
            </a:r>
            <a:r>
              <a:rPr lang="en-GB" sz="2200" b="1" i="1" dirty="0">
                <a:solidFill>
                  <a:srgbClr val="FF0000"/>
                </a:solidFill>
              </a:rPr>
              <a:t>Sea animals die because they mistake plastic waste for food.</a:t>
            </a:r>
          </a:p>
          <a:p>
            <a:pPr marL="0" indent="0">
              <a:buNone/>
            </a:pPr>
            <a:r>
              <a:rPr lang="hr-HR" sz="2200" b="1" i="1" dirty="0">
                <a:solidFill>
                  <a:srgbClr val="FF0000"/>
                </a:solidFill>
              </a:rPr>
              <a:t>4 </a:t>
            </a:r>
            <a:r>
              <a:rPr lang="en-GB" sz="2200" b="1" i="1" dirty="0">
                <a:solidFill>
                  <a:srgbClr val="FF0000"/>
                </a:solidFill>
              </a:rPr>
              <a:t>Yes, it can.</a:t>
            </a:r>
          </a:p>
          <a:p>
            <a:pPr marL="0" indent="0">
              <a:buNone/>
            </a:pPr>
            <a:r>
              <a:rPr lang="hr-HR" sz="2200" b="1" i="1" dirty="0">
                <a:solidFill>
                  <a:srgbClr val="FF0000"/>
                </a:solidFill>
              </a:rPr>
              <a:t>5 </a:t>
            </a:r>
            <a:r>
              <a:rPr lang="en-GB" sz="2200" b="1" i="1" dirty="0">
                <a:solidFill>
                  <a:srgbClr val="FF0000"/>
                </a:solidFill>
              </a:rPr>
              <a:t>About 8 kilos of plastic was found in a whale’s stomach in 2018.</a:t>
            </a:r>
          </a:p>
          <a:p>
            <a:pPr marL="0" indent="0">
              <a:buNone/>
            </a:pPr>
            <a:r>
              <a:rPr lang="hr-HR" sz="2200" b="1" i="1" dirty="0">
                <a:solidFill>
                  <a:srgbClr val="FF0000"/>
                </a:solidFill>
              </a:rPr>
              <a:t>6 </a:t>
            </a:r>
            <a:r>
              <a:rPr lang="en-GB" sz="2200" b="1" i="1" dirty="0">
                <a:solidFill>
                  <a:srgbClr val="FF0000"/>
                </a:solidFill>
              </a:rPr>
              <a:t>Dolphins normally eat squid and fish</a:t>
            </a:r>
            <a:r>
              <a:rPr lang="en-GB" sz="2200" b="1" i="1" dirty="0"/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DB94A34-D69F-C06D-1DDB-A19DB3B69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0481"/>
            <a:ext cx="6198839" cy="172963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B6414BD-E9DA-A8F4-54C7-4F0FD40CE3ED}"/>
              </a:ext>
            </a:extLst>
          </p:cNvPr>
          <p:cNvSpPr txBox="1">
            <a:spLocks/>
          </p:cNvSpPr>
          <p:nvPr/>
        </p:nvSpPr>
        <p:spPr>
          <a:xfrm>
            <a:off x="6322664" y="5422693"/>
            <a:ext cx="5206354" cy="1115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b="1" dirty="0"/>
              <a:t>Look at the words in bold and match them to their meanings below.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A26CF6E2-EFFE-11B6-84A9-C1A1595F1BF8}"/>
              </a:ext>
            </a:extLst>
          </p:cNvPr>
          <p:cNvSpPr txBox="1">
            <a:spLocks/>
          </p:cNvSpPr>
          <p:nvPr/>
        </p:nvSpPr>
        <p:spPr>
          <a:xfrm>
            <a:off x="6420318" y="6320437"/>
            <a:ext cx="1411636" cy="537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2600" b="1" dirty="0"/>
              <a:t>Check.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56EED7-C17F-E0D6-12BB-AA399BDFF8F0}"/>
              </a:ext>
            </a:extLst>
          </p:cNvPr>
          <p:cNvSpPr txBox="1"/>
          <p:nvPr/>
        </p:nvSpPr>
        <p:spPr>
          <a:xfrm>
            <a:off x="3099419" y="2875001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mistake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BB2D43-CE61-218A-FD45-81EE20FDF332}"/>
              </a:ext>
            </a:extLst>
          </p:cNvPr>
          <p:cNvSpPr txBox="1"/>
          <p:nvPr/>
        </p:nvSpPr>
        <p:spPr>
          <a:xfrm>
            <a:off x="4821508" y="2970000"/>
            <a:ext cx="15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endangered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D82E97-E7C7-A2B3-75FF-076EB0BA0750}"/>
              </a:ext>
            </a:extLst>
          </p:cNvPr>
          <p:cNvSpPr txBox="1"/>
          <p:nvPr/>
        </p:nvSpPr>
        <p:spPr>
          <a:xfrm>
            <a:off x="3890333" y="3402690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release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EB084E-49AC-8AEB-6391-B75D9C830E8E}"/>
              </a:ext>
            </a:extLst>
          </p:cNvPr>
          <p:cNvSpPr txBox="1"/>
          <p:nvPr/>
        </p:nvSpPr>
        <p:spPr>
          <a:xfrm>
            <a:off x="4697391" y="3686739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rescuers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C2D1AA-ACD3-91A6-B045-7909D1B80917}"/>
              </a:ext>
            </a:extLst>
          </p:cNvPr>
          <p:cNvSpPr txBox="1"/>
          <p:nvPr/>
        </p:nvSpPr>
        <p:spPr>
          <a:xfrm>
            <a:off x="2306647" y="3970788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extinct</a:t>
            </a:r>
          </a:p>
        </p:txBody>
      </p:sp>
    </p:spTree>
    <p:extLst>
      <p:ext uri="{BB962C8B-B14F-4D97-AF65-F5344CB8AC3E}">
        <p14:creationId xmlns:p14="http://schemas.microsoft.com/office/powerpoint/2010/main" val="1479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DA005B-2A9D-DCC2-9346-1C0E81B304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8847" cy="6882540"/>
          </a:xfr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A325D21-FF77-CB83-06F1-F5454FFAF5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" r="9731"/>
          <a:stretch/>
        </p:blipFill>
        <p:spPr>
          <a:xfrm>
            <a:off x="0" y="2523010"/>
            <a:ext cx="5628443" cy="18570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77EB66-B364-E7D7-A108-58A1E1752462}"/>
              </a:ext>
            </a:extLst>
          </p:cNvPr>
          <p:cNvSpPr txBox="1">
            <a:spLocks/>
          </p:cNvSpPr>
          <p:nvPr/>
        </p:nvSpPr>
        <p:spPr>
          <a:xfrm>
            <a:off x="5948039" y="570714"/>
            <a:ext cx="5723021" cy="57616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FFC000"/>
                </a:solidFill>
              </a:rPr>
              <a:t>LANGUAGE FOCUS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r-HR" sz="2200" b="1" dirty="0">
                <a:solidFill>
                  <a:srgbClr val="FF0000"/>
                </a:solidFill>
              </a:rPr>
              <a:t>DATES -</a:t>
            </a:r>
            <a:r>
              <a:rPr lang="en-GB" sz="2200" b="1" dirty="0"/>
              <a:t> </a:t>
            </a:r>
            <a:r>
              <a:rPr lang="en-GB" sz="2200" b="1" dirty="0">
                <a:solidFill>
                  <a:srgbClr val="FF0000"/>
                </a:solidFill>
              </a:rPr>
              <a:t>ON</a:t>
            </a:r>
            <a:r>
              <a:rPr lang="en-GB" sz="2200" b="1" dirty="0"/>
              <a:t> </a:t>
            </a:r>
            <a:endParaRPr lang="hr-HR" sz="2200" b="1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200" dirty="0"/>
              <a:t>Let’s meet </a:t>
            </a:r>
            <a:r>
              <a:rPr lang="en-GB" sz="2200" b="1" dirty="0">
                <a:solidFill>
                  <a:srgbClr val="FF0808"/>
                </a:solidFill>
              </a:rPr>
              <a:t>on</a:t>
            </a:r>
            <a:r>
              <a:rPr lang="en-GB" sz="2200" dirty="0"/>
              <a:t> 5th of February. </a:t>
            </a:r>
            <a:endParaRPr lang="hr-HR" sz="22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YEARS </a:t>
            </a:r>
            <a:r>
              <a:rPr lang="hr-HR" sz="22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 IN </a:t>
            </a:r>
            <a:endParaRPr lang="hr-HR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200" dirty="0"/>
              <a:t>l was born 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en-GB" sz="2200" dirty="0"/>
              <a:t> 1996.</a:t>
            </a:r>
            <a:endParaRPr lang="hr-HR" sz="22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7030A0"/>
                </a:solidFill>
              </a:rPr>
              <a:t>AD</a:t>
            </a:r>
            <a:r>
              <a:rPr lang="hr-HR" sz="2200" b="1" dirty="0">
                <a:solidFill>
                  <a:srgbClr val="7030A0"/>
                </a:solidFill>
              </a:rPr>
              <a:t>D</a:t>
            </a:r>
            <a:r>
              <a:rPr lang="en-GB" sz="2200" b="1" dirty="0">
                <a:solidFill>
                  <a:srgbClr val="7030A0"/>
                </a:solidFill>
              </a:rPr>
              <a:t>RESS </a:t>
            </a:r>
            <a:r>
              <a:rPr lang="hr-HR" sz="2200" b="1" dirty="0">
                <a:solidFill>
                  <a:srgbClr val="7030A0"/>
                </a:solidFill>
              </a:rPr>
              <a:t>-</a:t>
            </a:r>
            <a:r>
              <a:rPr lang="en-GB" sz="2200" b="1" dirty="0">
                <a:solidFill>
                  <a:srgbClr val="7030A0"/>
                </a:solidFill>
              </a:rPr>
              <a:t> AT </a:t>
            </a:r>
            <a:endParaRPr lang="hr-HR" sz="2200" b="1" dirty="0">
              <a:solidFill>
                <a:srgbClr val="7030A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200" dirty="0"/>
              <a:t>I live </a:t>
            </a:r>
            <a:r>
              <a:rPr lang="hr-HR" sz="2200" b="1" dirty="0">
                <a:solidFill>
                  <a:srgbClr val="7030A0"/>
                </a:solidFill>
              </a:rPr>
              <a:t>at</a:t>
            </a:r>
            <a:r>
              <a:rPr lang="en-GB" sz="2200" dirty="0"/>
              <a:t> 5 King Street.</a:t>
            </a:r>
            <a:endParaRPr lang="hr-HR" sz="22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hr-HR" sz="22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200" dirty="0"/>
              <a:t>We pronounce </a:t>
            </a:r>
            <a:r>
              <a:rPr lang="en-GB" sz="2200" dirty="0">
                <a:solidFill>
                  <a:srgbClr val="FF0808"/>
                </a:solidFill>
              </a:rPr>
              <a:t>0</a:t>
            </a:r>
            <a:r>
              <a:rPr lang="hr-HR" sz="2200" dirty="0"/>
              <a:t>:</a:t>
            </a:r>
          </a:p>
          <a:p>
            <a:pPr algn="just">
              <a:buFontTx/>
              <a:buChar char="-"/>
            </a:pPr>
            <a:r>
              <a:rPr lang="en-GB" sz="2200" dirty="0">
                <a:solidFill>
                  <a:srgbClr val="FF0808"/>
                </a:solidFill>
              </a:rPr>
              <a:t>‘oh’</a:t>
            </a:r>
            <a:r>
              <a:rPr lang="hr-HR" sz="2200" dirty="0">
                <a:solidFill>
                  <a:srgbClr val="FF0808"/>
                </a:solidFill>
              </a:rPr>
              <a:t> </a:t>
            </a:r>
            <a:r>
              <a:rPr lang="hr-HR" sz="2200" dirty="0"/>
              <a:t>-</a:t>
            </a:r>
            <a:r>
              <a:rPr lang="en-GB" sz="2200" dirty="0"/>
              <a:t> when we read a </a:t>
            </a:r>
            <a:r>
              <a:rPr lang="en-GB" sz="2200" dirty="0">
                <a:solidFill>
                  <a:srgbClr val="FF0000"/>
                </a:solidFill>
              </a:rPr>
              <a:t>telephone number</a:t>
            </a:r>
            <a:endParaRPr lang="hr-HR" sz="2200" dirty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r>
              <a:rPr lang="hr-HR" sz="2200" dirty="0">
                <a:solidFill>
                  <a:srgbClr val="FF0808"/>
                </a:solidFill>
              </a:rPr>
              <a:t>‘</a:t>
            </a:r>
            <a:r>
              <a:rPr lang="en-GB" sz="2200" dirty="0">
                <a:solidFill>
                  <a:srgbClr val="FF0000"/>
                </a:solidFill>
              </a:rPr>
              <a:t>nil</a:t>
            </a:r>
            <a:r>
              <a:rPr lang="hr-HR" sz="2200" dirty="0">
                <a:solidFill>
                  <a:srgbClr val="FF0000"/>
                </a:solidFill>
              </a:rPr>
              <a:t>’ </a:t>
            </a:r>
            <a:r>
              <a:rPr lang="hr-HR" sz="2200" dirty="0"/>
              <a:t>-</a:t>
            </a:r>
            <a:r>
              <a:rPr lang="hr-HR" sz="2200" dirty="0">
                <a:solidFill>
                  <a:srgbClr val="FF0000"/>
                </a:solidFill>
              </a:rPr>
              <a:t> </a:t>
            </a:r>
            <a:r>
              <a:rPr lang="en-GB" sz="2200" dirty="0"/>
              <a:t>in sports (</a:t>
            </a:r>
            <a:r>
              <a:rPr lang="en-GB" sz="2200" dirty="0">
                <a:solidFill>
                  <a:srgbClr val="FF0000"/>
                </a:solidFill>
              </a:rPr>
              <a:t>football</a:t>
            </a:r>
            <a:r>
              <a:rPr lang="en-GB" sz="2200" dirty="0"/>
              <a:t>)</a:t>
            </a:r>
            <a:r>
              <a:rPr lang="hr-HR" sz="2200" dirty="0"/>
              <a:t>,</a:t>
            </a:r>
            <a:r>
              <a:rPr lang="en-GB" sz="2200" dirty="0"/>
              <a:t> for 5-0 we say ‘five </a:t>
            </a:r>
            <a:r>
              <a:rPr lang="en-GB" sz="2200" dirty="0">
                <a:solidFill>
                  <a:srgbClr val="FF0000"/>
                </a:solidFill>
              </a:rPr>
              <a:t>nil</a:t>
            </a:r>
            <a:r>
              <a:rPr lang="en-GB" sz="2200" dirty="0"/>
              <a:t>’</a:t>
            </a:r>
            <a:endParaRPr lang="hr-HR" sz="2200" dirty="0"/>
          </a:p>
          <a:p>
            <a:pPr marL="0" indent="0" algn="just">
              <a:buNone/>
            </a:pPr>
            <a:r>
              <a:rPr lang="hr-HR" sz="2200" dirty="0"/>
              <a:t>- </a:t>
            </a:r>
            <a:r>
              <a:rPr lang="en-GB" sz="2200" dirty="0">
                <a:solidFill>
                  <a:srgbClr val="FF0808"/>
                </a:solidFill>
              </a:rPr>
              <a:t>‘love’</a:t>
            </a:r>
            <a:r>
              <a:rPr lang="hr-HR" sz="2200" dirty="0">
                <a:solidFill>
                  <a:srgbClr val="FF0808"/>
                </a:solidFill>
              </a:rPr>
              <a:t> </a:t>
            </a:r>
            <a:r>
              <a:rPr lang="hr-HR" sz="2200" dirty="0"/>
              <a:t>- i</a:t>
            </a:r>
            <a:r>
              <a:rPr lang="en-GB" sz="2200" dirty="0"/>
              <a:t>n </a:t>
            </a:r>
            <a:r>
              <a:rPr lang="en-GB" sz="2200" dirty="0">
                <a:solidFill>
                  <a:srgbClr val="FF0000"/>
                </a:solidFill>
              </a:rPr>
              <a:t>tennis</a:t>
            </a:r>
            <a:r>
              <a:rPr lang="hr-HR" sz="2200" dirty="0"/>
              <a:t>, for</a:t>
            </a:r>
            <a:r>
              <a:rPr lang="hr-HR" sz="2200" dirty="0">
                <a:solidFill>
                  <a:srgbClr val="FF0000"/>
                </a:solidFill>
              </a:rPr>
              <a:t> </a:t>
            </a:r>
            <a:r>
              <a:rPr lang="hr-HR" sz="2200" dirty="0"/>
              <a:t>40-0</a:t>
            </a:r>
            <a:r>
              <a:rPr lang="en-GB" sz="2200" dirty="0"/>
              <a:t> </a:t>
            </a:r>
            <a:r>
              <a:rPr lang="hr-HR" sz="2200" dirty="0" err="1"/>
              <a:t>we</a:t>
            </a:r>
            <a:r>
              <a:rPr lang="hr-HR" sz="2200" dirty="0"/>
              <a:t> </a:t>
            </a:r>
            <a:r>
              <a:rPr lang="hr-HR" sz="2200" dirty="0" err="1"/>
              <a:t>say</a:t>
            </a:r>
            <a:r>
              <a:rPr lang="hr-HR" sz="2200" dirty="0"/>
              <a:t> ‘</a:t>
            </a:r>
            <a:r>
              <a:rPr lang="hr-HR" sz="2200" dirty="0" err="1"/>
              <a:t>forty</a:t>
            </a:r>
            <a:r>
              <a:rPr lang="hr-HR" sz="2200" dirty="0"/>
              <a:t>-love’</a:t>
            </a:r>
          </a:p>
        </p:txBody>
      </p:sp>
    </p:spTree>
    <p:extLst>
      <p:ext uri="{BB962C8B-B14F-4D97-AF65-F5344CB8AC3E}">
        <p14:creationId xmlns:p14="http://schemas.microsoft.com/office/powerpoint/2010/main" val="9469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1DD675A-A139-1EAD-B9BE-318D3AC04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295900" cy="686575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073BD7-513A-62B0-DF22-4D69B71CD2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211"/>
            <a:ext cx="5746627" cy="38461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83D2A52-AAD1-EDD2-8613-68D65C61F0A8}"/>
              </a:ext>
            </a:extLst>
          </p:cNvPr>
          <p:cNvSpPr txBox="1">
            <a:spLocks/>
          </p:cNvSpPr>
          <p:nvPr/>
        </p:nvSpPr>
        <p:spPr>
          <a:xfrm>
            <a:off x="6096000" y="147951"/>
            <a:ext cx="5425537" cy="102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Look at the email Jake got from David. </a:t>
            </a:r>
            <a:endParaRPr lang="hr-H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Complete the mail with: </a:t>
            </a:r>
            <a:br>
              <a:rPr lang="hr-HR" b="1" dirty="0"/>
            </a:br>
            <a:r>
              <a:rPr lang="en-GB" b="1" dirty="0">
                <a:solidFill>
                  <a:srgbClr val="7030A0"/>
                </a:solidFill>
              </a:rPr>
              <a:t>1927, </a:t>
            </a:r>
            <a:r>
              <a:rPr lang="hr-HR" b="1" dirty="0">
                <a:solidFill>
                  <a:srgbClr val="7030A0"/>
                </a:solidFill>
              </a:rPr>
              <a:t> </a:t>
            </a:r>
            <a:r>
              <a:rPr lang="en-GB" b="1" dirty="0">
                <a:solidFill>
                  <a:srgbClr val="7030A0"/>
                </a:solidFill>
              </a:rPr>
              <a:t>nil, </a:t>
            </a:r>
            <a:r>
              <a:rPr lang="hr-HR" b="1" dirty="0">
                <a:solidFill>
                  <a:srgbClr val="7030A0"/>
                </a:solidFill>
              </a:rPr>
              <a:t> </a:t>
            </a:r>
            <a:r>
              <a:rPr lang="en-GB" b="1" dirty="0">
                <a:solidFill>
                  <a:srgbClr val="7030A0"/>
                </a:solidFill>
              </a:rPr>
              <a:t>5 p.m., </a:t>
            </a:r>
            <a:r>
              <a:rPr lang="hr-HR" b="1" dirty="0">
                <a:solidFill>
                  <a:srgbClr val="7030A0"/>
                </a:solidFill>
              </a:rPr>
              <a:t>  </a:t>
            </a:r>
            <a:r>
              <a:rPr lang="en-GB" b="1" dirty="0">
                <a:solidFill>
                  <a:srgbClr val="7030A0"/>
                </a:solidFill>
              </a:rPr>
              <a:t>5 King Street, 5th February,</a:t>
            </a:r>
            <a:r>
              <a:rPr lang="hr-HR" b="1" dirty="0">
                <a:solidFill>
                  <a:srgbClr val="7030A0"/>
                </a:solidFill>
              </a:rPr>
              <a:t>   </a:t>
            </a:r>
            <a:r>
              <a:rPr lang="en-GB" b="1" dirty="0">
                <a:solidFill>
                  <a:srgbClr val="7030A0"/>
                </a:solidFill>
              </a:rPr>
              <a:t> 29330 727</a:t>
            </a:r>
            <a:r>
              <a:rPr lang="en-GB" b="1" dirty="0"/>
              <a:t>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07ECFFE-1DF9-4604-7539-309045C102B9}"/>
              </a:ext>
            </a:extLst>
          </p:cNvPr>
          <p:cNvSpPr txBox="1">
            <a:spLocks/>
          </p:cNvSpPr>
          <p:nvPr/>
        </p:nvSpPr>
        <p:spPr>
          <a:xfrm>
            <a:off x="6096000" y="2387463"/>
            <a:ext cx="5181600" cy="481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ECDFC7-2740-1378-6DBD-C6812A85BE97}"/>
              </a:ext>
            </a:extLst>
          </p:cNvPr>
          <p:cNvSpPr txBox="1"/>
          <p:nvPr/>
        </p:nvSpPr>
        <p:spPr>
          <a:xfrm>
            <a:off x="2524125" y="3009900"/>
            <a:ext cx="14954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</a:rPr>
              <a:t>5th February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17BB49-C9D6-A99E-0E50-0EE9F73A6AD6}"/>
              </a:ext>
            </a:extLst>
          </p:cNvPr>
          <p:cNvSpPr txBox="1"/>
          <p:nvPr/>
        </p:nvSpPr>
        <p:spPr>
          <a:xfrm>
            <a:off x="2464681" y="3582516"/>
            <a:ext cx="13167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</a:rPr>
              <a:t>5 King Street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C2FF07-2726-FCF9-E522-BDC29354975F}"/>
              </a:ext>
            </a:extLst>
          </p:cNvPr>
          <p:cNvSpPr txBox="1"/>
          <p:nvPr/>
        </p:nvSpPr>
        <p:spPr>
          <a:xfrm>
            <a:off x="3133725" y="3734574"/>
            <a:ext cx="647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</a:rPr>
              <a:t>1972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7AC841-F2D1-64E0-948B-12A0BDFC2F4E}"/>
              </a:ext>
            </a:extLst>
          </p:cNvPr>
          <p:cNvSpPr txBox="1"/>
          <p:nvPr/>
        </p:nvSpPr>
        <p:spPr>
          <a:xfrm>
            <a:off x="819150" y="3885857"/>
            <a:ext cx="1495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29330 727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B4EB0E-8D89-FFF2-640F-579FBA60CF70}"/>
              </a:ext>
            </a:extLst>
          </p:cNvPr>
          <p:cNvSpPr txBox="1"/>
          <p:nvPr/>
        </p:nvSpPr>
        <p:spPr>
          <a:xfrm>
            <a:off x="1152526" y="4067264"/>
            <a:ext cx="14954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</a:rPr>
              <a:t>5 p.m.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180F83-449C-EADC-464E-0771A34967AB}"/>
              </a:ext>
            </a:extLst>
          </p:cNvPr>
          <p:cNvSpPr txBox="1"/>
          <p:nvPr/>
        </p:nvSpPr>
        <p:spPr>
          <a:xfrm>
            <a:off x="2466338" y="4369559"/>
            <a:ext cx="14954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</a:rPr>
              <a:t>nil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9BBF0DD4-351D-4DAD-FFEA-DE0FC4C05213}"/>
              </a:ext>
            </a:extLst>
          </p:cNvPr>
          <p:cNvSpPr txBox="1">
            <a:spLocks/>
          </p:cNvSpPr>
          <p:nvPr/>
        </p:nvSpPr>
        <p:spPr>
          <a:xfrm>
            <a:off x="6115050" y="3034732"/>
            <a:ext cx="5425537" cy="102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Here are some questions from the quiz. How many can you answer?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397E01-7DC2-2119-CC71-C3EF7C946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7934"/>
            <a:ext cx="5746627" cy="224813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6259C48D-FFF1-10A5-4B97-03A223F223EF}"/>
              </a:ext>
            </a:extLst>
          </p:cNvPr>
          <p:cNvSpPr txBox="1">
            <a:spLocks/>
          </p:cNvSpPr>
          <p:nvPr/>
        </p:nvSpPr>
        <p:spPr>
          <a:xfrm>
            <a:off x="6115049" y="4080130"/>
            <a:ext cx="5425537" cy="102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Listen to the quiz and put the questions in the right order.</a:t>
            </a:r>
          </a:p>
        </p:txBody>
      </p:sp>
      <p:pic>
        <p:nvPicPr>
          <p:cNvPr id="26" name="17_lesson_16___quiz_1">
            <a:hlinkClick r:id="" action="ppaction://media"/>
            <a:extLst>
              <a:ext uri="{FF2B5EF4-FFF2-40B4-BE49-F238E27FC236}">
                <a16:creationId xmlns:a16="http://schemas.microsoft.com/office/drawing/2014/main" id="{14FD7658-0C65-031F-9736-266BC3E8F3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66448" y="4594514"/>
            <a:ext cx="487363" cy="487363"/>
          </a:xfrm>
          <a:prstGeom prst="rect">
            <a:avLst/>
          </a:prstGeom>
        </p:spPr>
      </p:pic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FA34E4B3-FEE0-60DA-9F2E-02C49C80DEBE}"/>
              </a:ext>
            </a:extLst>
          </p:cNvPr>
          <p:cNvSpPr txBox="1">
            <a:spLocks/>
          </p:cNvSpPr>
          <p:nvPr/>
        </p:nvSpPr>
        <p:spPr>
          <a:xfrm>
            <a:off x="6115049" y="5044910"/>
            <a:ext cx="5425537" cy="102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39C94D6-4D5C-BAF3-753A-D3D569ED5A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4" r="3628" b="19308"/>
          <a:stretch/>
        </p:blipFill>
        <p:spPr>
          <a:xfrm>
            <a:off x="773" y="2866078"/>
            <a:ext cx="5745854" cy="77138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D02BE12-51BC-475A-5F0E-61B1E82C0D6F}"/>
              </a:ext>
            </a:extLst>
          </p:cNvPr>
          <p:cNvSpPr txBox="1">
            <a:spLocks/>
          </p:cNvSpPr>
          <p:nvPr/>
        </p:nvSpPr>
        <p:spPr>
          <a:xfrm>
            <a:off x="6095999" y="5951983"/>
            <a:ext cx="5425537" cy="102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Listen again and write the answers in your notebook.</a:t>
            </a:r>
          </a:p>
        </p:txBody>
      </p:sp>
      <p:pic>
        <p:nvPicPr>
          <p:cNvPr id="31" name="17_lesson_16___quiz_1">
            <a:hlinkClick r:id="" action="ppaction://media"/>
            <a:extLst>
              <a:ext uri="{FF2B5EF4-FFF2-40B4-BE49-F238E27FC236}">
                <a16:creationId xmlns:a16="http://schemas.microsoft.com/office/drawing/2014/main" id="{77F0D3CC-F0A9-A0C4-2C08-A2814BB135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66449" y="63580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165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1656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2" grpId="0"/>
      <p:bldP spid="13" grpId="0"/>
      <p:bldP spid="24" grpId="0"/>
      <p:bldP spid="25" grpId="0"/>
      <p:bldP spid="27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6D57-0F5F-996B-B20B-7B291978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9"/>
            <a:ext cx="10515600" cy="1325563"/>
          </a:xfrm>
        </p:spPr>
        <p:txBody>
          <a:bodyPr/>
          <a:lstStyle/>
          <a:p>
            <a:r>
              <a:rPr lang="en-GB" i="1" dirty="0"/>
              <a:t>Workbook, page 99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D05EF-B77D-5898-013B-282721FD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473"/>
            <a:ext cx="3862763" cy="51435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519F8B-6131-72C3-C57A-F101F3D46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" b="133"/>
          <a:stretch/>
        </p:blipFill>
        <p:spPr>
          <a:xfrm>
            <a:off x="838200" y="1166813"/>
            <a:ext cx="3876986" cy="54102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13B92-C2C8-C2C4-109D-AD2516175033}"/>
              </a:ext>
            </a:extLst>
          </p:cNvPr>
          <p:cNvSpPr txBox="1"/>
          <p:nvPr/>
        </p:nvSpPr>
        <p:spPr>
          <a:xfrm>
            <a:off x="6395681" y="1231961"/>
            <a:ext cx="543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Complete the sentences with the plural of the nouns.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91E33-BD81-ACB0-5922-47459760E695}"/>
              </a:ext>
            </a:extLst>
          </p:cNvPr>
          <p:cNvSpPr txBox="1"/>
          <p:nvPr/>
        </p:nvSpPr>
        <p:spPr>
          <a:xfrm>
            <a:off x="6395680" y="2240685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252C0-AEC8-6F2C-D039-77773A25B1BF}"/>
              </a:ext>
            </a:extLst>
          </p:cNvPr>
          <p:cNvSpPr txBox="1"/>
          <p:nvPr/>
        </p:nvSpPr>
        <p:spPr>
          <a:xfrm>
            <a:off x="6410356" y="3119149"/>
            <a:ext cx="5438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Use </a:t>
            </a:r>
            <a:r>
              <a:rPr lang="en-GB" sz="2800" b="1" dirty="0">
                <a:solidFill>
                  <a:schemeClr val="accent1"/>
                </a:solidFill>
              </a:rPr>
              <a:t>should</a:t>
            </a:r>
            <a:r>
              <a:rPr lang="en-GB" sz="2800" b="1" dirty="0"/>
              <a:t> or </a:t>
            </a:r>
            <a:r>
              <a:rPr lang="en-GB" sz="2800" b="1" dirty="0">
                <a:solidFill>
                  <a:schemeClr val="accent1"/>
                </a:solidFill>
              </a:rPr>
              <a:t>shouldn’t</a:t>
            </a:r>
            <a:r>
              <a:rPr lang="en-GB" sz="2800" b="1" dirty="0"/>
              <a:t>. These verbs can help you (</a:t>
            </a:r>
            <a:r>
              <a:rPr lang="en-GB" sz="2800" b="1" dirty="0">
                <a:solidFill>
                  <a:schemeClr val="accent1"/>
                </a:solidFill>
              </a:rPr>
              <a:t>polite, paint, save, waste, cut down, kill</a:t>
            </a:r>
            <a:r>
              <a:rPr lang="en-GB" sz="2800" b="1" dirty="0"/>
              <a:t>)</a:t>
            </a:r>
            <a:r>
              <a:rPr lang="hr-HR" sz="2800" b="1" dirty="0"/>
              <a:t>.</a:t>
            </a:r>
            <a:endParaRPr lang="en-GB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7B370-DCAC-B71E-7048-57D51D5C9C5E}"/>
              </a:ext>
            </a:extLst>
          </p:cNvPr>
          <p:cNvSpPr txBox="1"/>
          <p:nvPr/>
        </p:nvSpPr>
        <p:spPr>
          <a:xfrm>
            <a:off x="6395680" y="4671933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0AE6A-DF62-CCA8-4E94-0DAC87328383}"/>
              </a:ext>
            </a:extLst>
          </p:cNvPr>
          <p:cNvSpPr txBox="1"/>
          <p:nvPr/>
        </p:nvSpPr>
        <p:spPr>
          <a:xfrm>
            <a:off x="6410356" y="5388424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Complete the sentences</a:t>
            </a:r>
            <a:r>
              <a:rPr lang="hr-HR" sz="2800" b="1" dirty="0"/>
              <a:t>.</a:t>
            </a:r>
            <a:endParaRPr lang="en-GB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740EEE-0685-EA39-62D5-6B3DD5DB42B0}"/>
              </a:ext>
            </a:extLst>
          </p:cNvPr>
          <p:cNvSpPr txBox="1"/>
          <p:nvPr/>
        </p:nvSpPr>
        <p:spPr>
          <a:xfrm>
            <a:off x="6410356" y="6053793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Check.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C0CCEC-0E9A-1749-2C71-A7E1E5BC1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8" y="1885993"/>
            <a:ext cx="5829805" cy="361219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0051CE-5BB9-1A98-726A-55F8ED022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1" y="2734557"/>
            <a:ext cx="5387807" cy="26291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8C20B1-1473-0F6A-C2E0-7C6A7D025A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4" y="1885993"/>
            <a:ext cx="5290752" cy="361219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11A36B-1AA9-0A31-B6FB-C799DAAC53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3" y="3871913"/>
            <a:ext cx="2347163" cy="15165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A25739-2008-8CB1-08CA-CE94544E8C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2" y="2025285"/>
            <a:ext cx="5819074" cy="192426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8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828B7E-1C63-5070-1103-486DB72F1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6" y="3949547"/>
            <a:ext cx="5928081" cy="11418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8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F74700C-A011-19F7-42AA-5F8B41527A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5" y="4045207"/>
            <a:ext cx="5554836" cy="9504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239226-CE1A-4F74-1D0D-B29F655844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7" y="2871453"/>
            <a:ext cx="5540241" cy="9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5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830</Words>
  <Application>Microsoft Office PowerPoint</Application>
  <PresentationFormat>Widescreen</PresentationFormat>
  <Paragraphs>135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Lesson 16  Save the Animals, Save the Earth</vt:lpstr>
      <vt:lpstr>Roll of the Dice Story</vt:lpstr>
      <vt:lpstr>PowerPoint Presentation</vt:lpstr>
      <vt:lpstr>PowerPoint Presentation</vt:lpstr>
      <vt:lpstr>Workbook, page 98</vt:lpstr>
      <vt:lpstr>PowerPoint Presentation</vt:lpstr>
      <vt:lpstr>PowerPoint Presentation</vt:lpstr>
      <vt:lpstr>PowerPoint Presentation</vt:lpstr>
      <vt:lpstr>Workbook, page 99</vt:lpstr>
      <vt:lpstr>PowerPoint Presentation</vt:lpstr>
      <vt:lpstr>PowerPoint Presentation</vt:lpstr>
      <vt:lpstr>Workbook, page 100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16 – Save the Animals, Save the Earth</dc:title>
  <dc:creator>Josipa</dc:creator>
  <cp:lastModifiedBy>Sanja Ivoš</cp:lastModifiedBy>
  <cp:revision>63</cp:revision>
  <dcterms:created xsi:type="dcterms:W3CDTF">2022-08-28T23:23:22Z</dcterms:created>
  <dcterms:modified xsi:type="dcterms:W3CDTF">2022-11-22T10:02:06Z</dcterms:modified>
</cp:coreProperties>
</file>